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6858000" cx="9144000"/>
  <p:notesSz cx="6858000" cy="9144000"/>
  <p:embeddedFontLst>
    <p:embeddedFont>
      <p:font typeface="Roboto"/>
      <p:regular r:id="rId21"/>
      <p:bold r:id="rId22"/>
      <p:italic r:id="rId23"/>
      <p:boldItalic r:id="rId24"/>
    </p:embeddedFont>
    <p:embeddedFont>
      <p:font typeface="Montserrat"/>
      <p:regular r:id="rId25"/>
      <p:bold r:id="rId2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bold.fntdata"/><Relationship Id="rId25"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Title Screen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Quote Layout 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Thank you slide</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Photo Layout 2</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Quote Layout 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png"/><Relationship Id="rId3" Type="http://schemas.openxmlformats.org/officeDocument/2006/relationships/image" Target="../media/image25.png"/><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png"/><Relationship Id="rId3" Type="http://schemas.openxmlformats.org/officeDocument/2006/relationships/image" Target="../media/image25.png"/><Relationship Id="rId4"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2111123"/>
            <a:ext cx="7772400" cy="1546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3786737"/>
            <a:ext cx="7772400" cy="1046400"/>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54" name="Shape 54"/>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55" name="Shape 55"/>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56" name="Shape 5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57" name="Shape 57"/>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8" name="Shape 58"/>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59" name="Shape 59"/>
        <p:cNvGrpSpPr/>
        <p:nvPr/>
      </p:nvGrpSpPr>
      <p:grpSpPr>
        <a:xfrm>
          <a:off x="0" y="0"/>
          <a:ext cx="0" cy="0"/>
          <a:chOff x="0" y="0"/>
          <a:chExt cx="0" cy="0"/>
        </a:xfrm>
      </p:grpSpPr>
      <p:sp>
        <p:nvSpPr>
          <p:cNvPr id="60" name="Shape 60"/>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 name="Shape 61"/>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2" name="Shape 62"/>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63" name="Shape 63"/>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64" name="Shape 64"/>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65" name="Shape 65"/>
        <p:cNvGrpSpPr/>
        <p:nvPr/>
      </p:nvGrpSpPr>
      <p:grpSpPr>
        <a:xfrm>
          <a:off x="0" y="0"/>
          <a:ext cx="0" cy="0"/>
          <a:chOff x="0" y="0"/>
          <a:chExt cx="0" cy="0"/>
        </a:xfrm>
      </p:grpSpPr>
      <p:sp>
        <p:nvSpPr>
          <p:cNvPr id="66" name="Shape 66"/>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68" name="Shape 68"/>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 name="Shape 71"/>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 name="Shape 72"/>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 name="Shape 74"/>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234" name="Shape 234"/>
        <p:cNvGrpSpPr/>
        <p:nvPr/>
      </p:nvGrpSpPr>
      <p:grpSpPr>
        <a:xfrm>
          <a:off x="0" y="0"/>
          <a:ext cx="0" cy="0"/>
          <a:chOff x="0" y="0"/>
          <a:chExt cx="0" cy="0"/>
        </a:xfrm>
      </p:grpSpPr>
      <p:sp>
        <p:nvSpPr>
          <p:cNvPr id="235" name="Shape 235"/>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6" name="Shape 236"/>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7" name="Shape 237"/>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38" name="Shape 238"/>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pic>
        <p:nvPicPr>
          <p:cNvPr id="239" name="Shape 239"/>
          <p:cNvPicPr preferRelativeResize="0"/>
          <p:nvPr/>
        </p:nvPicPr>
        <p:blipFill>
          <a:blip r:embed="rId2">
            <a:alphaModFix/>
          </a:blip>
          <a:stretch>
            <a:fillRect/>
          </a:stretch>
        </p:blipFill>
        <p:spPr>
          <a:xfrm>
            <a:off x="7385960" y="6272125"/>
            <a:ext cx="1525570" cy="308899"/>
          </a:xfrm>
          <a:prstGeom prst="rect">
            <a:avLst/>
          </a:prstGeom>
          <a:noFill/>
          <a:ln>
            <a:noFill/>
          </a:ln>
        </p:spPr>
      </p:pic>
      <p:pic>
        <p:nvPicPr>
          <p:cNvPr id="240" name="Shape 240"/>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241" name="Shape 241"/>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2" name="Shape 242"/>
        <p:cNvGrpSpPr/>
        <p:nvPr/>
      </p:nvGrpSpPr>
      <p:grpSpPr>
        <a:xfrm>
          <a:off x="0" y="0"/>
          <a:ext cx="0" cy="0"/>
          <a:chOff x="0" y="0"/>
          <a:chExt cx="0" cy="0"/>
        </a:xfrm>
      </p:grpSpPr>
      <p:sp>
        <p:nvSpPr>
          <p:cNvPr id="243" name="Shape 243"/>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4" name="Shape 244"/>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5" name="Shape 245"/>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6" name="Shape 24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47" name="Shape 247"/>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48" name="Shape 248"/>
          <p:cNvPicPr preferRelativeResize="0"/>
          <p:nvPr/>
        </p:nvPicPr>
        <p:blipFill>
          <a:blip r:embed="rId2">
            <a:alphaModFix/>
          </a:blip>
          <a:stretch>
            <a:fillRect/>
          </a:stretch>
        </p:blipFill>
        <p:spPr>
          <a:xfrm>
            <a:off x="7538360" y="6424525"/>
            <a:ext cx="1525570" cy="308899"/>
          </a:xfrm>
          <a:prstGeom prst="rect">
            <a:avLst/>
          </a:prstGeom>
          <a:noFill/>
          <a:ln>
            <a:noFill/>
          </a:ln>
        </p:spPr>
      </p:pic>
      <p:pic>
        <p:nvPicPr>
          <p:cNvPr id="249" name="Shape 249"/>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250" name="Shape 250"/>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1" name="Shape 251"/>
        <p:cNvGrpSpPr/>
        <p:nvPr/>
      </p:nvGrpSpPr>
      <p:grpSpPr>
        <a:xfrm>
          <a:off x="0" y="0"/>
          <a:ext cx="0" cy="0"/>
          <a:chOff x="0" y="0"/>
          <a:chExt cx="0" cy="0"/>
        </a:xfrm>
      </p:grpSpPr>
      <p:sp>
        <p:nvSpPr>
          <p:cNvPr id="252" name="Shape 252"/>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253" name="Shape 253"/>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54" name="Shape 254"/>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255" name="Shape 255"/>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56" name="Shape 256"/>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57" name="Shape 257"/>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258" name="Shape 258"/>
        <p:cNvGrpSpPr/>
        <p:nvPr/>
      </p:nvGrpSpPr>
      <p:grpSpPr>
        <a:xfrm>
          <a:off x="0" y="0"/>
          <a:ext cx="0" cy="0"/>
          <a:chOff x="0" y="0"/>
          <a:chExt cx="0" cy="0"/>
        </a:xfrm>
      </p:grpSpPr>
      <p:sp>
        <p:nvSpPr>
          <p:cNvPr id="259" name="Shape 259"/>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0" name="Shape 260"/>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61" name="Shape 261"/>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262" name="Shape 262"/>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263" name="Shape 263"/>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264" name="Shape 264"/>
        <p:cNvGrpSpPr/>
        <p:nvPr/>
      </p:nvGrpSpPr>
      <p:grpSpPr>
        <a:xfrm>
          <a:off x="0" y="0"/>
          <a:ext cx="0" cy="0"/>
          <a:chOff x="0" y="0"/>
          <a:chExt cx="0" cy="0"/>
        </a:xfrm>
      </p:grpSpPr>
      <p:sp>
        <p:nvSpPr>
          <p:cNvPr id="265" name="Shape 265"/>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6" name="Shape 266"/>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267" name="Shape 267"/>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8" name="Shape 268"/>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9" name="Shape 269"/>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0" name="Shape 270"/>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1" name="Shape 271"/>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2" name="Shape 272"/>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3" name="Shape 273"/>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5875079"/>
            <a:ext cx="8229600" cy="69270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38"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39" name="Shape 39"/>
        <p:cNvGrpSpPr/>
        <p:nvPr/>
      </p:nvGrpSpPr>
      <p:grpSpPr>
        <a:xfrm>
          <a:off x="0" y="0"/>
          <a:ext cx="0" cy="0"/>
          <a:chOff x="0" y="0"/>
          <a:chExt cx="0" cy="0"/>
        </a:xfrm>
      </p:grpSpPr>
      <p:sp>
        <p:nvSpPr>
          <p:cNvPr id="40" name="Shape 40"/>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43" name="Shape 43"/>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pic>
        <p:nvPicPr>
          <p:cNvPr id="44" name="Shape 44"/>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5" name="Shape 45"/>
        <p:cNvGrpSpPr/>
        <p:nvPr/>
      </p:nvGrpSpPr>
      <p:grpSpPr>
        <a:xfrm>
          <a:off x="0" y="0"/>
          <a:ext cx="0" cy="0"/>
          <a:chOff x="0" y="0"/>
          <a:chExt cx="0" cy="0"/>
        </a:xfrm>
      </p:grpSpPr>
      <p:sp>
        <p:nvSpPr>
          <p:cNvPr id="46" name="Shape 46"/>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50" name="Shape 50"/>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1" name="Shape 51"/>
          <p:cNvPicPr preferRelativeResize="0"/>
          <p:nvPr/>
        </p:nvPicPr>
        <p:blipFill>
          <a:blip r:embed="rId2">
            <a:alphaModFix/>
          </a:blip>
          <a:stretch>
            <a:fillRect/>
          </a:stretch>
        </p:blipFill>
        <p:spPr>
          <a:xfrm>
            <a:off x="7538360" y="6424525"/>
            <a:ext cx="1525570" cy="3088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5" name="Shape 35"/>
        <p:cNvGrpSpPr/>
        <p:nvPr/>
      </p:nvGrpSpPr>
      <p:grpSpPr>
        <a:xfrm>
          <a:off x="0" y="0"/>
          <a:ext cx="0" cy="0"/>
          <a:chOff x="0" y="0"/>
          <a:chExt cx="0" cy="0"/>
        </a:xfrm>
      </p:grpSpPr>
      <p:sp>
        <p:nvSpPr>
          <p:cNvPr id="36" name="Shape 36"/>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37" name="Shape 3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230" name="Shape 230"/>
        <p:cNvGrpSpPr/>
        <p:nvPr/>
      </p:nvGrpSpPr>
      <p:grpSpPr>
        <a:xfrm>
          <a:off x="0" y="0"/>
          <a:ext cx="0" cy="0"/>
          <a:chOff x="0" y="0"/>
          <a:chExt cx="0" cy="0"/>
        </a:xfrm>
      </p:grpSpPr>
      <p:sp>
        <p:nvSpPr>
          <p:cNvPr id="231" name="Shape 231"/>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232" name="Shape 232"/>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01.jpg"/><Relationship Id="rId4" Type="http://schemas.openxmlformats.org/officeDocument/2006/relationships/image" Target="../media/image02.png"/><Relationship Id="rId5" Type="http://schemas.openxmlformats.org/officeDocument/2006/relationships/image" Target="../media/image05.png"/><Relationship Id="rId6" Type="http://schemas.openxmlformats.org/officeDocument/2006/relationships/image" Target="../media/image0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3.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08.png"/><Relationship Id="rId9" Type="http://schemas.openxmlformats.org/officeDocument/2006/relationships/image" Target="../media/image14.png"/><Relationship Id="rId1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07.png"/><Relationship Id="rId7" Type="http://schemas.openxmlformats.org/officeDocument/2006/relationships/image" Target="../media/image11.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 name="Shape 29"/>
        <p:cNvGrpSpPr/>
        <p:nvPr/>
      </p:nvGrpSpPr>
      <p:grpSpPr>
        <a:xfrm>
          <a:off x="0" y="0"/>
          <a:ext cx="0" cy="0"/>
          <a:chOff x="0" y="0"/>
          <a:chExt cx="0" cy="0"/>
        </a:xfrm>
      </p:grpSpPr>
      <p:sp>
        <p:nvSpPr>
          <p:cNvPr id="30" name="Shape 30"/>
          <p:cNvSpPr txBox="1"/>
          <p:nvPr/>
        </p:nvSpPr>
        <p:spPr>
          <a:xfrm>
            <a:off x="61475" y="1553083"/>
            <a:ext cx="9144000" cy="2884499"/>
          </a:xfrm>
          <a:prstGeom prst="rect">
            <a:avLst/>
          </a:prstGeom>
          <a:noFill/>
          <a:ln>
            <a:noFill/>
          </a:ln>
        </p:spPr>
        <p:txBody>
          <a:bodyPr anchorCtr="0" anchor="ctr" bIns="91425" lIns="91425" rIns="91425" tIns="91425">
            <a:noAutofit/>
          </a:bodyPr>
          <a:lstStyle/>
          <a:p>
            <a:pPr algn="ctr">
              <a:spcBef>
                <a:spcPts val="0"/>
              </a:spcBef>
              <a:buNone/>
            </a:pPr>
            <a:r>
              <a:rPr lang="en" sz="4500">
                <a:solidFill>
                  <a:srgbClr val="FFFFFF"/>
                </a:solidFill>
                <a:latin typeface="Montserrat"/>
                <a:ea typeface="Montserrat"/>
                <a:cs typeface="Montserrat"/>
                <a:sym typeface="Montserrat"/>
              </a:rPr>
              <a:t>GCA5 School Champion</a:t>
            </a:r>
          </a:p>
        </p:txBody>
      </p:sp>
      <p:pic>
        <p:nvPicPr>
          <p:cNvPr id="31" name="Shape 31"/>
          <p:cNvPicPr preferRelativeResize="0"/>
          <p:nvPr/>
        </p:nvPicPr>
        <p:blipFill>
          <a:blip r:embed="rId4">
            <a:alphaModFix/>
          </a:blip>
          <a:stretch>
            <a:fillRect/>
          </a:stretch>
        </p:blipFill>
        <p:spPr>
          <a:xfrm>
            <a:off x="3201175" y="5734933"/>
            <a:ext cx="2741653" cy="555148"/>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PLATINUM SPONSORSHIP</a:t>
            </a:r>
          </a:p>
        </p:txBody>
      </p:sp>
      <p:sp>
        <p:nvSpPr>
          <p:cNvPr id="195" name="Shape 195"/>
          <p:cNvSpPr txBox="1"/>
          <p:nvPr>
            <p:ph idx="1" type="body"/>
          </p:nvPr>
        </p:nvSpPr>
        <p:spPr>
          <a:xfrm>
            <a:off x="457200" y="1888275"/>
            <a:ext cx="8229600" cy="4074300"/>
          </a:xfrm>
          <a:prstGeom prst="rect">
            <a:avLst/>
          </a:prstGeom>
        </p:spPr>
        <p:txBody>
          <a:bodyPr anchorCtr="0" anchor="t" bIns="91425" lIns="91425" rIns="91425" tIns="91425">
            <a:noAutofit/>
          </a:bodyPr>
          <a:lstStyle/>
          <a:p>
            <a:pPr indent="0" lvl="0" marL="0" rtl="0" algn="ctr">
              <a:spcBef>
                <a:spcPts val="0"/>
              </a:spcBef>
              <a:buNone/>
            </a:pPr>
            <a:r>
              <a:rPr lang="en" sz="1400">
                <a:solidFill>
                  <a:srgbClr val="434343"/>
                </a:solidFill>
                <a:latin typeface="Montserrat"/>
                <a:ea typeface="Montserrat"/>
                <a:cs typeface="Montserrat"/>
                <a:sym typeface="Montserrat"/>
              </a:rPr>
              <a:t>Branding/naming rights over GCA5		</a:t>
            </a:r>
          </a:p>
          <a:p>
            <a:pPr indent="0" lvl="0" marL="0" rtl="0" algn="ctr">
              <a:spcBef>
                <a:spcPts val="0"/>
              </a:spcBef>
              <a:buNone/>
            </a:pPr>
            <a:r>
              <a:rPr lang="en" sz="1400">
                <a:solidFill>
                  <a:srgbClr val="434343"/>
                </a:solidFill>
                <a:latin typeface="Montserrat"/>
                <a:ea typeface="Montserrat"/>
                <a:cs typeface="Montserrat"/>
                <a:sym typeface="Montserrat"/>
              </a:rPr>
              <a:t>(e.g.Your Co presents: the Great Canadian Appathon 5)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Advisory role in creative execution of  GCA5	</a:t>
            </a:r>
          </a:p>
          <a:p>
            <a:pPr indent="0" lvl="0" marL="0" rtl="0" algn="ctr">
              <a:spcBef>
                <a:spcPts val="0"/>
              </a:spcBef>
              <a:buNone/>
            </a:pPr>
            <a:r>
              <a:rPr lang="en" sz="1400">
                <a:solidFill>
                  <a:srgbClr val="434343"/>
                </a:solidFill>
                <a:latin typeface="Montserrat"/>
                <a:ea typeface="Montserrat"/>
                <a:cs typeface="Montserrat"/>
                <a:sym typeface="Montserrat"/>
              </a:rPr>
              <a:t>(think “light touch, high impact”)</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Right to pick the GCA theme, allowing you to base all the games created at the GCA around your brand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Includes ALL GOLD level sponsorship perks listed on the next page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t/>
            </a:r>
            <a:endParaRPr sz="1400">
              <a:solidFill>
                <a:srgbClr val="434343"/>
              </a:solidFill>
              <a:latin typeface="Montserrat"/>
              <a:ea typeface="Montserrat"/>
              <a:cs typeface="Montserrat"/>
              <a:sym typeface="Montserrat"/>
            </a:endParaRPr>
          </a:p>
        </p:txBody>
      </p:sp>
      <p:pic>
        <p:nvPicPr>
          <p:cNvPr id="196" name="Shape 196"/>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97" name="Shape 197"/>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98" name="Shape 198"/>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PLATINUM Level Sponsor $25,000</a:t>
            </a:r>
          </a:p>
        </p:txBody>
      </p:sp>
      <p:sp>
        <p:nvSpPr>
          <p:cNvPr id="199" name="Shape 19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00" name="Shape 200"/>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GOLD SPONSORSHIP </a:t>
            </a:r>
          </a:p>
        </p:txBody>
      </p:sp>
      <p:sp>
        <p:nvSpPr>
          <p:cNvPr id="206" name="Shape 206"/>
          <p:cNvSpPr txBox="1"/>
          <p:nvPr>
            <p:ph idx="1" type="body"/>
          </p:nvPr>
        </p:nvSpPr>
        <p:spPr>
          <a:xfrm>
            <a:off x="457200" y="1888275"/>
            <a:ext cx="8229600" cy="4547099"/>
          </a:xfrm>
          <a:prstGeom prst="rect">
            <a:avLst/>
          </a:prstGeom>
        </p:spPr>
        <p:txBody>
          <a:bodyPr anchorCtr="0" anchor="t" bIns="91425" lIns="91425" rIns="91425" tIns="91425">
            <a:noAutofit/>
          </a:bodyPr>
          <a:lstStyle/>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Primary recruiting access to all GCA participants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Receive 1 spot on the GCA judging panel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A custom news release will be written about the Gold Sponsors role in making the GCA possible.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Quotes from Gold Sponsor can be included in news release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products or services will be integrated into the GCA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will be on all GCA media releases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will be on all GCA signs, banners and printed materials and GCA swag (t-shirts, bags, hats and more)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on all of the official GCA swag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Product placement in GCA swag bags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brand integration into GCA social media plan</a:t>
            </a:r>
          </a:p>
          <a:p>
            <a:pPr lvl="0" rtl="0">
              <a:spcBef>
                <a:spcPts val="0"/>
              </a:spcBef>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400">
              <a:solidFill>
                <a:srgbClr val="434343"/>
              </a:solidFill>
              <a:latin typeface="Montserrat"/>
              <a:ea typeface="Montserrat"/>
              <a:cs typeface="Montserrat"/>
              <a:sym typeface="Montserrat"/>
            </a:endParaRPr>
          </a:p>
        </p:txBody>
      </p:sp>
      <p:pic>
        <p:nvPicPr>
          <p:cNvPr id="207" name="Shape 207"/>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08" name="Shape 208"/>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09" name="Shape 209"/>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GOLD Level Sponsor $10,000</a:t>
            </a:r>
          </a:p>
        </p:txBody>
      </p:sp>
      <p:sp>
        <p:nvSpPr>
          <p:cNvPr id="210" name="Shape 210"/>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11" name="Shape 211"/>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p:nvPr/>
        </p:nvSpPr>
        <p:spPr>
          <a:xfrm>
            <a:off x="0" y="1591350"/>
            <a:ext cx="5908185" cy="2013977"/>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217" name="Shape 217"/>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18" name="Shape 218"/>
          <p:cNvSpPr txBox="1"/>
          <p:nvPr>
            <p:ph idx="1" type="body"/>
          </p:nvPr>
        </p:nvSpPr>
        <p:spPr>
          <a:xfrm>
            <a:off x="302425" y="1682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latin typeface="Montserrat"/>
                <a:ea typeface="Montserrat"/>
                <a:cs typeface="Montserrat"/>
                <a:sym typeface="Montserrat"/>
              </a:rPr>
              <a:t>“</a:t>
            </a:r>
            <a:r>
              <a:rPr lang="en" sz="1400">
                <a:solidFill>
                  <a:srgbClr val="FFFFFF"/>
                </a:solidFill>
              </a:rPr>
              <a:t>The appathon, in my opinion, was the best way to really put all the information we studied and practiced during class hours into something physical and concrete, something that could be measured and judged in the real world and see what we could accomplish as a team.</a:t>
            </a:r>
            <a:r>
              <a:rPr lang="en" sz="1400">
                <a:solidFill>
                  <a:srgbClr val="FFFFFF"/>
                </a:solidFill>
                <a:latin typeface="Montserrat"/>
                <a:ea typeface="Montserrat"/>
                <a:cs typeface="Montserrat"/>
                <a:sym typeface="Montserrat"/>
              </a:rPr>
              <a:t>”</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219" name="Shape 21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0" name="Shape 220"/>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21" name="Shape 221"/>
          <p:cNvSpPr/>
          <p:nvPr/>
        </p:nvSpPr>
        <p:spPr>
          <a:xfrm>
            <a:off x="0" y="3877350"/>
            <a:ext cx="5908185" cy="1533380"/>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222" name="Shape 222"/>
          <p:cNvSpPr txBox="1"/>
          <p:nvPr>
            <p:ph idx="2" type="body"/>
          </p:nvPr>
        </p:nvSpPr>
        <p:spPr>
          <a:xfrm>
            <a:off x="302425" y="3968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rPr>
              <a:t>“You can take courses and develop your programming knowledge, but in a competition you have to think on your feet and troubleshoot quickly – those are very valuable skills”</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223" name="Shape 223"/>
          <p:cNvSpPr txBox="1"/>
          <p:nvPr>
            <p:ph idx="3" type="body"/>
          </p:nvPr>
        </p:nvSpPr>
        <p:spPr>
          <a:xfrm>
            <a:off x="5927875" y="4116175"/>
            <a:ext cx="2578800" cy="716400"/>
          </a:xfrm>
          <a:prstGeom prst="rect">
            <a:avLst/>
          </a:prstGeom>
        </p:spPr>
        <p:txBody>
          <a:bodyPr anchorCtr="0" anchor="t" bIns="91425" lIns="91425" rIns="91425" tIns="91425">
            <a:noAutofit/>
          </a:bodyPr>
          <a:lstStyle/>
          <a:p>
            <a:pPr lvl="0" rtl="0" algn="ctr">
              <a:lnSpc>
                <a:spcPct val="115000"/>
              </a:lnSpc>
              <a:spcBef>
                <a:spcPts val="0"/>
              </a:spcBef>
              <a:buNone/>
            </a:pPr>
            <a:r>
              <a:rPr lang="en" sz="1400">
                <a:solidFill>
                  <a:srgbClr val="B919D1"/>
                </a:solidFill>
              </a:rPr>
              <a:t>Professor of Physics &amp; Computer Science at Laurier University</a:t>
            </a:r>
          </a:p>
        </p:txBody>
      </p:sp>
      <p:sp>
        <p:nvSpPr>
          <p:cNvPr id="224" name="Shape 224"/>
          <p:cNvSpPr txBox="1"/>
          <p:nvPr>
            <p:ph idx="4" type="body"/>
          </p:nvPr>
        </p:nvSpPr>
        <p:spPr>
          <a:xfrm>
            <a:off x="6156475" y="2287672"/>
            <a:ext cx="2917799" cy="7164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B919D1"/>
                </a:solidFill>
              </a:rPr>
              <a:t>GCA Participant</a:t>
            </a:r>
          </a:p>
        </p:txBody>
      </p:sp>
      <p:sp>
        <p:nvSpPr>
          <p:cNvPr id="225" name="Shape 225"/>
          <p:cNvSpPr txBox="1"/>
          <p:nvPr>
            <p:ph idx="5"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6" name="Shape 226"/>
          <p:cNvSpPr txBox="1"/>
          <p:nvPr>
            <p:ph type="title"/>
          </p:nvPr>
        </p:nvSpPr>
        <p:spPr>
          <a:xfrm>
            <a:off x="0" y="9875"/>
            <a:ext cx="9144000" cy="1143299"/>
          </a:xfrm>
          <a:prstGeom prst="rect">
            <a:avLst/>
          </a:prstGeom>
        </p:spPr>
        <p:txBody>
          <a:bodyPr anchorCtr="0" anchor="b" bIns="91425" lIns="91425" rIns="91425" tIns="91425">
            <a:noAutofit/>
          </a:bodyPr>
          <a:lstStyle/>
          <a:p>
            <a:pPr lvl="0" rtl="0" algn="ctr">
              <a:spcBef>
                <a:spcPts val="0"/>
              </a:spcBef>
              <a:buNone/>
            </a:pPr>
            <a:r>
              <a:rPr lang="en"/>
              <a:t>Participant Experience</a:t>
            </a:r>
            <a:r>
              <a:rPr lang="en">
                <a:solidFill>
                  <a:srgbClr val="434343"/>
                </a:solidFill>
                <a:latin typeface="Montserrat"/>
                <a:ea typeface="Montserrat"/>
                <a:cs typeface="Montserrat"/>
                <a:sym typeface="Montserrat"/>
              </a:rPr>
              <a:t> </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Shape 275"/>
          <p:cNvSpPr/>
          <p:nvPr/>
        </p:nvSpPr>
        <p:spPr>
          <a:xfrm>
            <a:off x="465300" y="2226300"/>
            <a:ext cx="8213399" cy="2405400"/>
          </a:xfrm>
          <a:prstGeom prst="rect">
            <a:avLst/>
          </a:prstGeom>
          <a:no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6" name="Shape 276"/>
          <p:cNvSpPr txBox="1"/>
          <p:nvPr/>
        </p:nvSpPr>
        <p:spPr>
          <a:xfrm>
            <a:off x="0" y="2773800"/>
            <a:ext cx="9144000" cy="1310400"/>
          </a:xfrm>
          <a:prstGeom prst="rect">
            <a:avLst/>
          </a:prstGeom>
          <a:noFill/>
          <a:ln>
            <a:noFill/>
          </a:ln>
        </p:spPr>
        <p:txBody>
          <a:bodyPr anchorCtr="0" anchor="ctr" bIns="91425" lIns="91425" rIns="91425" tIns="91425">
            <a:noAutofit/>
          </a:bodyPr>
          <a:lstStyle/>
          <a:p>
            <a:pPr lvl="0" rtl="0" algn="ctr">
              <a:spcBef>
                <a:spcPts val="0"/>
              </a:spcBef>
              <a:buNone/>
            </a:pPr>
            <a:r>
              <a:rPr lang="en" sz="4000">
                <a:solidFill>
                  <a:srgbClr val="FFFFFF"/>
                </a:solidFill>
                <a:latin typeface="Montserrat"/>
                <a:ea typeface="Montserrat"/>
                <a:cs typeface="Montserrat"/>
                <a:sym typeface="Montserrat"/>
              </a:rPr>
              <a:t>THANK YOU FOR YOUR TIME</a:t>
            </a:r>
          </a:p>
          <a:p>
            <a:pPr lvl="0" rtl="0" algn="ctr">
              <a:spcBef>
                <a:spcPts val="0"/>
              </a:spcBef>
              <a:buNone/>
            </a:pPr>
            <a:r>
              <a:rPr lang="en" sz="3000">
                <a:solidFill>
                  <a:schemeClr val="lt1"/>
                </a:solidFill>
                <a:latin typeface="Montserrat"/>
                <a:ea typeface="Montserrat"/>
                <a:cs typeface="Montserrat"/>
                <a:sym typeface="Montserrat"/>
              </a:rPr>
              <a:t>We’re excited to work with you!</a:t>
            </a:r>
          </a:p>
        </p:txBody>
      </p:sp>
      <p:pic>
        <p:nvPicPr>
          <p:cNvPr id="277" name="Shape 277"/>
          <p:cNvPicPr preferRelativeResize="0"/>
          <p:nvPr/>
        </p:nvPicPr>
        <p:blipFill>
          <a:blip r:embed="rId4">
            <a:alphaModFix/>
          </a:blip>
          <a:stretch>
            <a:fillRect/>
          </a:stretch>
        </p:blipFill>
        <p:spPr>
          <a:xfrm>
            <a:off x="3201175" y="5734933"/>
            <a:ext cx="2741653" cy="555148"/>
          </a:xfrm>
          <a:prstGeom prst="rect">
            <a:avLst/>
          </a:prstGeom>
          <a:noFill/>
          <a:ln>
            <a:noFill/>
          </a:ln>
        </p:spPr>
      </p:pic>
      <p:sp>
        <p:nvSpPr>
          <p:cNvPr id="278" name="Shape 278"/>
          <p:cNvSpPr txBox="1"/>
          <p:nvPr/>
        </p:nvSpPr>
        <p:spPr>
          <a:xfrm>
            <a:off x="3135696" y="6227184"/>
            <a:ext cx="2933099" cy="394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Patti Mikula, Co-Founder &amp; CEO</a:t>
            </a:r>
          </a:p>
          <a:p>
            <a:pPr lvl="0" rtl="0" algn="ctr">
              <a:spcBef>
                <a:spcPts val="0"/>
              </a:spcBef>
              <a:buNone/>
            </a:pPr>
            <a:r>
              <a:rPr lang="en" sz="1200">
                <a:solidFill>
                  <a:srgbClr val="FFFFFF"/>
                </a:solidFill>
                <a:latin typeface="Montserrat"/>
                <a:ea typeface="Montserrat"/>
                <a:cs typeface="Montserrat"/>
                <a:sym typeface="Montserrat"/>
              </a:rPr>
              <a:t>patti@hackworks.com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97700" y="15238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rPr>
              <a:t>Great Canadian Appathon</a:t>
            </a:r>
          </a:p>
        </p:txBody>
      </p:sp>
      <p:sp>
        <p:nvSpPr>
          <p:cNvPr id="77" name="Shape 77"/>
          <p:cNvSpPr txBox="1"/>
          <p:nvPr>
            <p:ph idx="1" type="body"/>
          </p:nvPr>
        </p:nvSpPr>
        <p:spPr>
          <a:xfrm>
            <a:off x="457200" y="1711512"/>
            <a:ext cx="8229600" cy="1859100"/>
          </a:xfrm>
          <a:prstGeom prst="rect">
            <a:avLst/>
          </a:prstGeom>
        </p:spPr>
        <p:txBody>
          <a:bodyPr anchorCtr="0" anchor="t" bIns="91425" lIns="91425" rIns="91425" tIns="91425">
            <a:noAutofit/>
          </a:bodyPr>
          <a:lstStyle/>
          <a:p>
            <a:pPr indent="0" lvl="0" marL="0" rtl="0" algn="just">
              <a:lnSpc>
                <a:spcPct val="115000"/>
              </a:lnSpc>
              <a:spcBef>
                <a:spcPts val="0"/>
              </a:spcBef>
              <a:buNone/>
            </a:pPr>
            <a:r>
              <a:rPr lang="en" sz="1200"/>
              <a:t>T</a:t>
            </a:r>
            <a:r>
              <a:rPr lang="en" sz="1200">
                <a:solidFill>
                  <a:srgbClr val="434343"/>
                </a:solidFill>
                <a:latin typeface="Montserrat"/>
                <a:ea typeface="Montserrat"/>
                <a:cs typeface="Montserrat"/>
                <a:sym typeface="Montserrat"/>
              </a:rPr>
              <a:t>he Great Canadian Appathon (GCA) was created in 2011 as a way of engaging with and giving back to the student game developer community.</a:t>
            </a:r>
          </a:p>
          <a:p>
            <a:pPr indent="0" lvl="0" marL="0" rtl="0" algn="just">
              <a:lnSpc>
                <a:spcPct val="115000"/>
              </a:lnSpc>
              <a:spcBef>
                <a:spcPts val="0"/>
              </a:spcBef>
              <a:buNone/>
            </a:pPr>
            <a:r>
              <a:rPr lang="en" sz="1200">
                <a:solidFill>
                  <a:srgbClr val="434343"/>
                </a:solidFill>
                <a:latin typeface="Montserrat"/>
                <a:ea typeface="Montserrat"/>
                <a:cs typeface="Montserrat"/>
                <a:sym typeface="Montserrat"/>
              </a:rPr>
              <a:t>The Great Canadian Appathon (GCA) is a 48-hour national competition open to Canadian college and university students from coast-to-coast. Aspiring game developers race against the clock to design the next hit mobile game.</a:t>
            </a:r>
          </a:p>
          <a:p>
            <a:pPr lvl="0" rtl="0" algn="just">
              <a:lnSpc>
                <a:spcPct val="115000"/>
              </a:lnSpc>
              <a:spcBef>
                <a:spcPts val="0"/>
              </a:spcBef>
              <a:buNone/>
            </a:pPr>
            <a:r>
              <a:rPr lang="en" sz="1200"/>
              <a:t>Since it’s inception, the GCA quickly grew to become a constant in students’ calendars, an annual event where the best computer engineers and game developers test their skills in the field, and at many schools an accredited extracurricular activity. </a:t>
            </a:r>
          </a:p>
          <a:p>
            <a:pPr lvl="0" rtl="0" algn="just">
              <a:lnSpc>
                <a:spcPct val="115000"/>
              </a:lnSpc>
              <a:spcBef>
                <a:spcPts val="0"/>
              </a:spcBef>
              <a:buNone/>
            </a:pPr>
            <a:r>
              <a:t/>
            </a:r>
            <a:endParaRPr sz="1100"/>
          </a:p>
        </p:txBody>
      </p:sp>
      <p:sp>
        <p:nvSpPr>
          <p:cNvPr id="78" name="Shape 78"/>
          <p:cNvSpPr txBox="1"/>
          <p:nvPr/>
        </p:nvSpPr>
        <p:spPr>
          <a:xfrm>
            <a:off x="828687" y="3883784"/>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GCA1</a:t>
            </a:r>
          </a:p>
        </p:txBody>
      </p:sp>
      <p:sp>
        <p:nvSpPr>
          <p:cNvPr id="79" name="Shape 79"/>
          <p:cNvSpPr txBox="1"/>
          <p:nvPr>
            <p:ph idx="2"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The Only National Game Development Hackathon</a:t>
            </a:r>
          </a:p>
        </p:txBody>
      </p:sp>
      <p:sp>
        <p:nvSpPr>
          <p:cNvPr id="80" name="Shape 80"/>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81" name="Shape 81"/>
          <p:cNvPicPr preferRelativeResize="0"/>
          <p:nvPr/>
        </p:nvPicPr>
        <p:blipFill rotWithShape="1">
          <a:blip r:embed="rId3">
            <a:alphaModFix/>
          </a:blip>
          <a:srcRect b="0" l="15701" r="18435" t="4351"/>
          <a:stretch/>
        </p:blipFill>
        <p:spPr>
          <a:xfrm>
            <a:off x="269875" y="3970194"/>
            <a:ext cx="2014785" cy="1865728"/>
          </a:xfrm>
          <a:prstGeom prst="rect">
            <a:avLst/>
          </a:prstGeom>
          <a:noFill/>
          <a:ln>
            <a:noFill/>
          </a:ln>
        </p:spPr>
      </p:pic>
      <p:sp>
        <p:nvSpPr>
          <p:cNvPr id="82" name="Shape 82"/>
          <p:cNvSpPr txBox="1"/>
          <p:nvPr>
            <p:ph idx="3" type="body"/>
          </p:nvPr>
        </p:nvSpPr>
        <p:spPr>
          <a:xfrm>
            <a:off x="269875" y="585456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Team Friend Boat, $25,000 Grand Prize winner from the Ontario Institute of Technology.</a:t>
            </a:r>
          </a:p>
        </p:txBody>
      </p:sp>
      <p:sp>
        <p:nvSpPr>
          <p:cNvPr id="83" name="Shape 83"/>
          <p:cNvSpPr txBox="1"/>
          <p:nvPr>
            <p:ph idx="4" type="body"/>
          </p:nvPr>
        </p:nvSpPr>
        <p:spPr>
          <a:xfrm>
            <a:off x="2465104" y="5842141"/>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lang="en" sz="1000">
                <a:solidFill>
                  <a:srgbClr val="434343"/>
                </a:solidFill>
                <a:latin typeface="Montserrat"/>
                <a:ea typeface="Montserrat"/>
                <a:cs typeface="Montserrat"/>
                <a:sym typeface="Montserrat"/>
              </a:rPr>
              <a:t>After refueling with red bull, GCA</a:t>
            </a:r>
            <a:r>
              <a:rPr baseline="30000" lang="en" sz="1000">
                <a:solidFill>
                  <a:srgbClr val="434343"/>
                </a:solidFill>
                <a:latin typeface="Montserrat"/>
                <a:ea typeface="Montserrat"/>
                <a:cs typeface="Montserrat"/>
                <a:sym typeface="Montserrat"/>
              </a:rPr>
              <a:t>3</a:t>
            </a:r>
            <a:r>
              <a:rPr lang="en" sz="1000">
                <a:solidFill>
                  <a:srgbClr val="434343"/>
                </a:solidFill>
                <a:latin typeface="Montserrat"/>
                <a:ea typeface="Montserrat"/>
                <a:cs typeface="Montserrat"/>
                <a:sym typeface="Montserrat"/>
              </a:rPr>
              <a:t> participants are back to hack at the Ryerson DMZ GCA HUB.</a:t>
            </a:r>
          </a:p>
        </p:txBody>
      </p:sp>
      <p:sp>
        <p:nvSpPr>
          <p:cNvPr id="84" name="Shape 84"/>
          <p:cNvSpPr txBox="1"/>
          <p:nvPr>
            <p:ph idx="5" type="body"/>
          </p:nvPr>
        </p:nvSpPr>
        <p:spPr>
          <a:xfrm>
            <a:off x="4611499" y="585456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Power naps are the way to go at Hackathons. This adorable pair of GCA</a:t>
            </a:r>
            <a:r>
              <a:rPr baseline="30000" i="1" lang="en" sz="1000">
                <a:solidFill>
                  <a:srgbClr val="434343"/>
                </a:solidFill>
                <a:latin typeface="Montserrat"/>
                <a:ea typeface="Montserrat"/>
                <a:cs typeface="Montserrat"/>
                <a:sym typeface="Montserrat"/>
              </a:rPr>
              <a:t>3</a:t>
            </a:r>
            <a:r>
              <a:rPr i="1" lang="en" sz="1000">
                <a:solidFill>
                  <a:srgbClr val="434343"/>
                </a:solidFill>
                <a:latin typeface="Montserrat"/>
                <a:ea typeface="Montserrat"/>
                <a:cs typeface="Montserrat"/>
                <a:sym typeface="Montserrat"/>
              </a:rPr>
              <a:t> participants is catching some zzzzz’s. </a:t>
            </a:r>
          </a:p>
        </p:txBody>
      </p:sp>
      <p:pic>
        <p:nvPicPr>
          <p:cNvPr id="85" name="Shape 85"/>
          <p:cNvPicPr preferRelativeResize="0"/>
          <p:nvPr/>
        </p:nvPicPr>
        <p:blipFill>
          <a:blip r:embed="rId4">
            <a:alphaModFix/>
          </a:blip>
          <a:stretch>
            <a:fillRect/>
          </a:stretch>
        </p:blipFill>
        <p:spPr>
          <a:xfrm>
            <a:off x="2465114" y="3955150"/>
            <a:ext cx="2014786" cy="1895816"/>
          </a:xfrm>
          <a:prstGeom prst="rect">
            <a:avLst/>
          </a:prstGeom>
          <a:noFill/>
          <a:ln>
            <a:noFill/>
          </a:ln>
        </p:spPr>
      </p:pic>
      <p:pic>
        <p:nvPicPr>
          <p:cNvPr id="86" name="Shape 86"/>
          <p:cNvPicPr preferRelativeResize="0"/>
          <p:nvPr/>
        </p:nvPicPr>
        <p:blipFill>
          <a:blip r:embed="rId5">
            <a:alphaModFix/>
          </a:blip>
          <a:stretch>
            <a:fillRect/>
          </a:stretch>
        </p:blipFill>
        <p:spPr>
          <a:xfrm>
            <a:off x="4670413" y="3955150"/>
            <a:ext cx="2014786" cy="1901493"/>
          </a:xfrm>
          <a:prstGeom prst="rect">
            <a:avLst/>
          </a:prstGeom>
          <a:noFill/>
          <a:ln>
            <a:noFill/>
          </a:ln>
        </p:spPr>
      </p:pic>
      <p:pic>
        <p:nvPicPr>
          <p:cNvPr id="87" name="Shape 87"/>
          <p:cNvPicPr preferRelativeResize="0"/>
          <p:nvPr/>
        </p:nvPicPr>
        <p:blipFill rotWithShape="1">
          <a:blip r:embed="rId6">
            <a:alphaModFix/>
          </a:blip>
          <a:srcRect b="0" l="0" r="19008" t="0"/>
          <a:stretch/>
        </p:blipFill>
        <p:spPr>
          <a:xfrm>
            <a:off x="6875725" y="3973025"/>
            <a:ext cx="2014799" cy="1865748"/>
          </a:xfrm>
          <a:prstGeom prst="rect">
            <a:avLst/>
          </a:prstGeom>
          <a:noFill/>
          <a:ln>
            <a:noFill/>
          </a:ln>
        </p:spPr>
      </p:pic>
      <p:sp>
        <p:nvSpPr>
          <p:cNvPr id="88" name="Shape 88"/>
          <p:cNvSpPr txBox="1"/>
          <p:nvPr>
            <p:ph idx="6" type="body"/>
          </p:nvPr>
        </p:nvSpPr>
        <p:spPr>
          <a:xfrm>
            <a:off x="6875729" y="583701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lang="en" sz="1000">
                <a:solidFill>
                  <a:srgbClr val="434343"/>
                </a:solidFill>
                <a:latin typeface="Montserrat"/>
                <a:ea typeface="Montserrat"/>
                <a:cs typeface="Montserrat"/>
                <a:sym typeface="Montserrat"/>
              </a:rPr>
              <a:t>GCA Teams celebrating finishing their games at the University of Toronto HUB.</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History of the GCA </a:t>
            </a:r>
          </a:p>
        </p:txBody>
      </p:sp>
      <p:sp>
        <p:nvSpPr>
          <p:cNvPr id="94" name="Shape 94"/>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lnSpc>
                <a:spcPct val="115000"/>
              </a:lnSpc>
              <a:spcBef>
                <a:spcPts val="0"/>
              </a:spcBef>
              <a:buNone/>
            </a:pPr>
            <a:r>
              <a:t/>
            </a:r>
            <a:endParaRPr i="1" sz="1200"/>
          </a:p>
          <a:p>
            <a:pPr lvl="0" rtl="0">
              <a:spcBef>
                <a:spcPts val="0"/>
              </a:spcBef>
              <a:buNone/>
            </a:pPr>
            <a:r>
              <a:t/>
            </a:r>
            <a:endParaRPr sz="1200"/>
          </a:p>
        </p:txBody>
      </p:sp>
      <p:sp>
        <p:nvSpPr>
          <p:cNvPr id="95" name="Shape 95"/>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6" name="Shape 96"/>
          <p:cNvSpPr/>
          <p:nvPr/>
        </p:nvSpPr>
        <p:spPr>
          <a:xfrm>
            <a:off x="2851843" y="2294901"/>
            <a:ext cx="927300" cy="878400"/>
          </a:xfrm>
          <a:prstGeom prst="ellipse">
            <a:avLst/>
          </a:prstGeom>
          <a:solidFill>
            <a:srgbClr val="F63E72"/>
          </a:solidFill>
          <a:ln cap="flat" cmpd="sng" w="19050">
            <a:solidFill>
              <a:srgbClr val="F63E7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7" name="Shape 97"/>
          <p:cNvSpPr/>
          <p:nvPr/>
        </p:nvSpPr>
        <p:spPr>
          <a:xfrm>
            <a:off x="5086162" y="2286348"/>
            <a:ext cx="927300" cy="878099"/>
          </a:xfrm>
          <a:prstGeom prst="ellipse">
            <a:avLst/>
          </a:prstGeom>
          <a:solidFill>
            <a:srgbClr val="F6C43E"/>
          </a:solidFill>
          <a:ln cap="flat" cmpd="sng" w="19050">
            <a:solidFill>
              <a:srgbClr val="F6C43E"/>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8" name="Shape 98"/>
          <p:cNvSpPr txBox="1"/>
          <p:nvPr/>
        </p:nvSpPr>
        <p:spPr>
          <a:xfrm>
            <a:off x="6780787" y="3061509"/>
            <a:ext cx="2018099"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All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40+ </a:t>
            </a:r>
            <a:r>
              <a:rPr lang="en" sz="1200">
                <a:solidFill>
                  <a:srgbClr val="434343"/>
                </a:solidFill>
                <a:latin typeface="Montserrat"/>
                <a:ea typeface="Montserrat"/>
                <a:cs typeface="Montserrat"/>
                <a:sym typeface="Montserrat"/>
              </a:rPr>
              <a:t>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150+</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500+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100+ </a:t>
            </a:r>
            <a:r>
              <a:rPr lang="en" sz="1200">
                <a:solidFill>
                  <a:srgbClr val="434343"/>
                </a:solidFill>
                <a:latin typeface="Montserrat"/>
                <a:ea typeface="Montserrat"/>
                <a:cs typeface="Montserrat"/>
                <a:sym typeface="Montserrat"/>
              </a:rPr>
              <a:t>Games</a:t>
            </a:r>
          </a:p>
        </p:txBody>
      </p:sp>
      <p:sp>
        <p:nvSpPr>
          <p:cNvPr id="99" name="Shape 99"/>
          <p:cNvSpPr txBox="1"/>
          <p:nvPr/>
        </p:nvSpPr>
        <p:spPr>
          <a:xfrm>
            <a:off x="2844650" y="5577159"/>
            <a:ext cx="3335699" cy="5963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B919D1"/>
                </a:solidFill>
                <a:latin typeface="Montserrat"/>
                <a:ea typeface="Montserrat"/>
                <a:cs typeface="Montserrat"/>
                <a:sym typeface="Montserrat"/>
              </a:rPr>
              <a:t>Largest competitive hackathon in Canada for 4 times running!</a:t>
            </a:r>
          </a:p>
        </p:txBody>
      </p:sp>
      <p:sp>
        <p:nvSpPr>
          <p:cNvPr id="100" name="Shape 100"/>
          <p:cNvSpPr txBox="1"/>
          <p:nvPr/>
        </p:nvSpPr>
        <p:spPr>
          <a:xfrm>
            <a:off x="83852" y="3049559"/>
            <a:ext cx="2382600"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4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7</a:t>
            </a:r>
            <a:r>
              <a:rPr lang="en" sz="1200">
                <a:solidFill>
                  <a:srgbClr val="434343"/>
                </a:solidFill>
                <a:latin typeface="Montserrat"/>
                <a:ea typeface="Montserrat"/>
                <a:cs typeface="Montserrat"/>
                <a:sym typeface="Montserrat"/>
              </a:rPr>
              <a:t> 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94</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296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54</a:t>
            </a:r>
            <a:r>
              <a:rPr lang="en" sz="1200">
                <a:solidFill>
                  <a:srgbClr val="434343"/>
                </a:solidFill>
                <a:latin typeface="Montserrat"/>
                <a:ea typeface="Montserrat"/>
                <a:cs typeface="Montserrat"/>
                <a:sym typeface="Montserrat"/>
              </a:rPr>
              <a:t> Games</a:t>
            </a:r>
          </a:p>
        </p:txBody>
      </p:sp>
      <p:cxnSp>
        <p:nvCxnSpPr>
          <p:cNvPr id="101" name="Shape 101"/>
          <p:cNvCxnSpPr/>
          <p:nvPr/>
        </p:nvCxnSpPr>
        <p:spPr>
          <a:xfrm>
            <a:off x="11575" y="2739234"/>
            <a:ext cx="9140100" cy="0"/>
          </a:xfrm>
          <a:prstGeom prst="straightConnector1">
            <a:avLst/>
          </a:prstGeom>
          <a:noFill/>
          <a:ln cap="flat" cmpd="sng" w="28575">
            <a:solidFill>
              <a:srgbClr val="CCCCCC"/>
            </a:solidFill>
            <a:prstDash val="solid"/>
            <a:round/>
            <a:headEnd len="lg" w="lg" type="none"/>
            <a:tailEnd len="lg" w="lg" type="none"/>
          </a:ln>
        </p:spPr>
      </p:cxnSp>
      <p:sp>
        <p:nvSpPr>
          <p:cNvPr id="102" name="Shape 102"/>
          <p:cNvSpPr txBox="1"/>
          <p:nvPr/>
        </p:nvSpPr>
        <p:spPr>
          <a:xfrm>
            <a:off x="2542637" y="2686095"/>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Oct 2011</a:t>
            </a:r>
          </a:p>
        </p:txBody>
      </p:sp>
      <p:sp>
        <p:nvSpPr>
          <p:cNvPr id="103" name="Shape 103"/>
          <p:cNvSpPr txBox="1"/>
          <p:nvPr/>
        </p:nvSpPr>
        <p:spPr>
          <a:xfrm>
            <a:off x="2919734" y="2373891"/>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2</a:t>
            </a:r>
          </a:p>
        </p:txBody>
      </p:sp>
      <p:sp>
        <p:nvSpPr>
          <p:cNvPr id="104" name="Shape 104"/>
          <p:cNvSpPr/>
          <p:nvPr/>
        </p:nvSpPr>
        <p:spPr>
          <a:xfrm>
            <a:off x="776801" y="2294913"/>
            <a:ext cx="927300" cy="878400"/>
          </a:xfrm>
          <a:prstGeom prst="ellipse">
            <a:avLst/>
          </a:prstGeom>
          <a:solidFill>
            <a:srgbClr val="19D1C3"/>
          </a:solidFill>
          <a:ln cap="flat" cmpd="sng" w="19050">
            <a:solidFill>
              <a:srgbClr val="19D1C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 name="Shape 105"/>
          <p:cNvSpPr txBox="1"/>
          <p:nvPr/>
        </p:nvSpPr>
        <p:spPr>
          <a:xfrm>
            <a:off x="828687" y="2426484"/>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p>
        </p:txBody>
      </p:sp>
      <p:sp>
        <p:nvSpPr>
          <p:cNvPr id="106" name="Shape 106"/>
          <p:cNvSpPr txBox="1"/>
          <p:nvPr/>
        </p:nvSpPr>
        <p:spPr>
          <a:xfrm>
            <a:off x="460750" y="2680384"/>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Mar 2011</a:t>
            </a:r>
          </a:p>
        </p:txBody>
      </p:sp>
      <p:sp>
        <p:nvSpPr>
          <p:cNvPr id="107" name="Shape 107"/>
          <p:cNvSpPr txBox="1"/>
          <p:nvPr/>
        </p:nvSpPr>
        <p:spPr>
          <a:xfrm>
            <a:off x="5158988" y="2374798"/>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3</a:t>
            </a:r>
          </a:p>
        </p:txBody>
      </p:sp>
      <p:sp>
        <p:nvSpPr>
          <p:cNvPr id="108" name="Shape 108"/>
          <p:cNvSpPr txBox="1"/>
          <p:nvPr/>
        </p:nvSpPr>
        <p:spPr>
          <a:xfrm>
            <a:off x="4770087" y="2658016"/>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Sept 2012</a:t>
            </a:r>
          </a:p>
        </p:txBody>
      </p:sp>
      <p:sp>
        <p:nvSpPr>
          <p:cNvPr id="109" name="Shape 109"/>
          <p:cNvSpPr txBox="1"/>
          <p:nvPr/>
        </p:nvSpPr>
        <p:spPr>
          <a:xfrm>
            <a:off x="7394424" y="2351273"/>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4</a:t>
            </a:r>
          </a:p>
        </p:txBody>
      </p:sp>
      <p:sp>
        <p:nvSpPr>
          <p:cNvPr id="110" name="Shape 110"/>
          <p:cNvSpPr txBox="1"/>
          <p:nvPr/>
        </p:nvSpPr>
        <p:spPr>
          <a:xfrm>
            <a:off x="7022703" y="2658099"/>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Jan 2014</a:t>
            </a:r>
          </a:p>
        </p:txBody>
      </p:sp>
      <p:pic>
        <p:nvPicPr>
          <p:cNvPr id="111" name="Shape 111"/>
          <p:cNvPicPr preferRelativeResize="0"/>
          <p:nvPr/>
        </p:nvPicPr>
        <p:blipFill>
          <a:blip r:embed="rId3">
            <a:alphaModFix/>
          </a:blip>
          <a:stretch>
            <a:fillRect/>
          </a:stretch>
        </p:blipFill>
        <p:spPr>
          <a:xfrm>
            <a:off x="3662368" y="4618234"/>
            <a:ext cx="1666854" cy="961800"/>
          </a:xfrm>
          <a:prstGeom prst="rect">
            <a:avLst/>
          </a:prstGeom>
          <a:noFill/>
          <a:ln>
            <a:noFill/>
          </a:ln>
        </p:spPr>
      </p:pic>
      <p:sp>
        <p:nvSpPr>
          <p:cNvPr id="112" name="Shape 112"/>
          <p:cNvSpPr/>
          <p:nvPr/>
        </p:nvSpPr>
        <p:spPr>
          <a:xfrm>
            <a:off x="7320438" y="2271539"/>
            <a:ext cx="927300" cy="878099"/>
          </a:xfrm>
          <a:prstGeom prst="ellipse">
            <a:avLst/>
          </a:prstGeom>
          <a:solidFill>
            <a:srgbClr val="B919D1"/>
          </a:solidFill>
          <a:ln cap="flat" cmpd="sng" w="19050">
            <a:solidFill>
              <a:srgbClr val="B919D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School Champion</a:t>
            </a:r>
          </a:p>
        </p:txBody>
      </p:sp>
      <p:sp>
        <p:nvSpPr>
          <p:cNvPr id="118" name="Shape 118"/>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lnSpc>
                <a:spcPct val="115000"/>
              </a:lnSpc>
              <a:spcBef>
                <a:spcPts val="0"/>
              </a:spcBef>
              <a:buNone/>
            </a:pPr>
            <a:r>
              <a:rPr b="1" lang="en" sz="1200"/>
              <a:t>What is a school Champion</a:t>
            </a:r>
          </a:p>
          <a:p>
            <a:pPr lvl="0" rtl="0">
              <a:lnSpc>
                <a:spcPct val="115000"/>
              </a:lnSpc>
              <a:spcBef>
                <a:spcPts val="0"/>
              </a:spcBef>
              <a:buNone/>
            </a:pPr>
            <a:r>
              <a:rPr lang="en" sz="1200"/>
              <a:t>A school champion is a member of an academic institution that will help the GCA team organize and run the GCA HUB on their campus.</a:t>
            </a:r>
          </a:p>
          <a:p>
            <a:pPr lvl="0" rtl="0">
              <a:lnSpc>
                <a:spcPct val="115000"/>
              </a:lnSpc>
              <a:spcBef>
                <a:spcPts val="0"/>
              </a:spcBef>
              <a:buNone/>
            </a:pPr>
            <a:r>
              <a:t/>
            </a:r>
            <a:endParaRPr sz="1200"/>
          </a:p>
          <a:p>
            <a:pPr lvl="0" rtl="0">
              <a:lnSpc>
                <a:spcPct val="115000"/>
              </a:lnSpc>
              <a:spcBef>
                <a:spcPts val="0"/>
              </a:spcBef>
              <a:buNone/>
            </a:pPr>
            <a:r>
              <a:rPr lang="en" sz="1200"/>
              <a:t>Responsibilities include:</a:t>
            </a:r>
          </a:p>
          <a:p>
            <a:pPr indent="-228600" lvl="0" marL="457200" rtl="0">
              <a:lnSpc>
                <a:spcPct val="115000"/>
              </a:lnSpc>
              <a:spcBef>
                <a:spcPts val="0"/>
              </a:spcBef>
              <a:buSzPct val="100000"/>
            </a:pPr>
            <a:r>
              <a:rPr lang="en" sz="1200"/>
              <a:t>Help recruiting students for your HUB</a:t>
            </a:r>
          </a:p>
          <a:p>
            <a:pPr indent="-228600" lvl="0" marL="457200" rtl="0">
              <a:lnSpc>
                <a:spcPct val="115000"/>
              </a:lnSpc>
              <a:spcBef>
                <a:spcPts val="0"/>
              </a:spcBef>
              <a:buSzPct val="100000"/>
            </a:pPr>
            <a:r>
              <a:rPr lang="en" sz="1200"/>
              <a:t>securing a classroom for the GCA to take place in</a:t>
            </a:r>
          </a:p>
          <a:p>
            <a:pPr indent="-228600" lvl="0" marL="457200" rtl="0">
              <a:lnSpc>
                <a:spcPct val="115000"/>
              </a:lnSpc>
              <a:spcBef>
                <a:spcPts val="0"/>
              </a:spcBef>
              <a:buSzPct val="100000"/>
            </a:pPr>
            <a:r>
              <a:rPr lang="en" sz="1200"/>
              <a:t>helping manage the HUB over the hackathon weekend</a:t>
            </a:r>
          </a:p>
          <a:p>
            <a:pPr lvl="0" rtl="0">
              <a:lnSpc>
                <a:spcPct val="115000"/>
              </a:lnSpc>
              <a:spcBef>
                <a:spcPts val="0"/>
              </a:spcBef>
              <a:buNone/>
            </a:pPr>
            <a:r>
              <a:t/>
            </a:r>
            <a:endParaRPr sz="1200"/>
          </a:p>
          <a:p>
            <a:pPr lvl="0" rtl="0">
              <a:lnSpc>
                <a:spcPct val="115000"/>
              </a:lnSpc>
              <a:spcBef>
                <a:spcPts val="0"/>
              </a:spcBef>
              <a:buNone/>
            </a:pPr>
            <a:r>
              <a:rPr b="1" lang="en" sz="1200"/>
              <a:t>Why do we need school champions </a:t>
            </a:r>
          </a:p>
          <a:p>
            <a:pPr indent="-228600" lvl="0" marL="457200" rtl="0">
              <a:lnSpc>
                <a:spcPct val="115000"/>
              </a:lnSpc>
              <a:spcBef>
                <a:spcPts val="0"/>
              </a:spcBef>
              <a:buSzPct val="100000"/>
            </a:pPr>
            <a:r>
              <a:rPr lang="en" sz="1200"/>
              <a:t>We need school champions to help us run the GCA HUB on campus on the ground level.</a:t>
            </a:r>
          </a:p>
          <a:p>
            <a:pPr indent="-228600" lvl="0" marL="457200" rtl="0">
              <a:lnSpc>
                <a:spcPct val="115000"/>
              </a:lnSpc>
              <a:spcBef>
                <a:spcPts val="0"/>
              </a:spcBef>
              <a:buSzPct val="100000"/>
            </a:pPr>
            <a:r>
              <a:rPr lang="en" sz="1200"/>
              <a:t>School champions help us reach the student population on campus to help spread the word about the GCA to recruit participants </a:t>
            </a:r>
          </a:p>
          <a:p>
            <a:pPr indent="-228600" lvl="0" marL="457200" rtl="0">
              <a:lnSpc>
                <a:spcPct val="115000"/>
              </a:lnSpc>
              <a:spcBef>
                <a:spcPts val="0"/>
              </a:spcBef>
              <a:buSzPct val="100000"/>
            </a:pPr>
            <a:r>
              <a:rPr lang="en" sz="1200"/>
              <a:t>School champions are at the HUB making sure everything runs smoothly </a:t>
            </a:r>
          </a:p>
          <a:p>
            <a:pPr lvl="0" rtl="0">
              <a:lnSpc>
                <a:spcPct val="115000"/>
              </a:lnSpc>
              <a:spcBef>
                <a:spcPts val="0"/>
              </a:spcBef>
              <a:buNone/>
            </a:pPr>
            <a:r>
              <a:t/>
            </a:r>
            <a:endParaRPr sz="1200"/>
          </a:p>
          <a:p>
            <a:pPr lvl="0" rtl="0">
              <a:lnSpc>
                <a:spcPct val="115000"/>
              </a:lnSpc>
              <a:spcBef>
                <a:spcPts val="0"/>
              </a:spcBef>
              <a:buNone/>
            </a:pPr>
            <a:r>
              <a:rPr b="1" lang="en" sz="1200"/>
              <a:t>What do we provide the school champion</a:t>
            </a:r>
          </a:p>
          <a:p>
            <a:pPr lvl="0" rtl="0">
              <a:lnSpc>
                <a:spcPct val="115000"/>
              </a:lnSpc>
              <a:spcBef>
                <a:spcPts val="0"/>
              </a:spcBef>
              <a:buNone/>
            </a:pPr>
            <a:r>
              <a:rPr lang="en" sz="1200"/>
              <a:t>Never hosted a hackathon? No worries, its easy! The GCA team will provide school champions everything they need to recruit participants and manage the hackathon HUB</a:t>
            </a:r>
          </a:p>
          <a:p>
            <a:pPr lvl="0" rtl="0">
              <a:lnSpc>
                <a:spcPct val="115000"/>
              </a:lnSpc>
              <a:spcBef>
                <a:spcPts val="0"/>
              </a:spcBef>
              <a:buNone/>
            </a:pPr>
            <a:r>
              <a:t/>
            </a:r>
            <a:endParaRPr sz="1200"/>
          </a:p>
          <a:p>
            <a:pPr indent="-228600" lvl="0" marL="457200" rtl="0">
              <a:lnSpc>
                <a:spcPct val="115000"/>
              </a:lnSpc>
              <a:spcBef>
                <a:spcPts val="0"/>
              </a:spcBef>
              <a:buSzPct val="100000"/>
            </a:pPr>
            <a:r>
              <a:rPr b="1" lang="en" sz="1200"/>
              <a:t>Hackathon Briefing </a:t>
            </a:r>
          </a:p>
          <a:p>
            <a:pPr indent="-228600" lvl="1" marL="914400" rtl="0">
              <a:lnSpc>
                <a:spcPct val="115000"/>
              </a:lnSpc>
              <a:spcBef>
                <a:spcPts val="0"/>
              </a:spcBef>
              <a:buSzPct val="100000"/>
            </a:pPr>
            <a:r>
              <a:rPr lang="en" sz="1200"/>
              <a:t>instructions on how to organize and run a hackathon HUB</a:t>
            </a:r>
          </a:p>
          <a:p>
            <a:pPr indent="-228600" lvl="0" marL="457200" rtl="0">
              <a:lnSpc>
                <a:spcPct val="115000"/>
              </a:lnSpc>
              <a:spcBef>
                <a:spcPts val="0"/>
              </a:spcBef>
              <a:buSzPct val="100000"/>
            </a:pPr>
            <a:r>
              <a:rPr b="1" lang="en" sz="1200"/>
              <a:t>Participant recruit package</a:t>
            </a:r>
          </a:p>
          <a:p>
            <a:pPr indent="-228600" lvl="0" marL="457200" rtl="0">
              <a:lnSpc>
                <a:spcPct val="115000"/>
              </a:lnSpc>
              <a:spcBef>
                <a:spcPts val="0"/>
              </a:spcBef>
              <a:buSzPct val="100000"/>
            </a:pPr>
            <a:r>
              <a:rPr b="1" lang="en" sz="1200"/>
              <a:t>Event overview</a:t>
            </a:r>
          </a:p>
          <a:p>
            <a:pPr indent="-228600" lvl="1" marL="914400" rtl="0">
              <a:lnSpc>
                <a:spcPct val="115000"/>
              </a:lnSpc>
              <a:spcBef>
                <a:spcPts val="0"/>
              </a:spcBef>
              <a:buSzPct val="100000"/>
            </a:pPr>
            <a:r>
              <a:rPr lang="en" sz="1200"/>
              <a:t> rules and regulations, judging criteria, FAQs and promotional material</a:t>
            </a:r>
          </a:p>
          <a:p>
            <a:pPr lvl="0" rtl="0">
              <a:lnSpc>
                <a:spcPct val="115000"/>
              </a:lnSpc>
              <a:spcBef>
                <a:spcPts val="0"/>
              </a:spcBef>
              <a:buNone/>
            </a:pPr>
            <a:r>
              <a:t/>
            </a:r>
            <a:endParaRPr b="1" sz="1200"/>
          </a:p>
          <a:p>
            <a:pPr lvl="0" rtl="0">
              <a:spcBef>
                <a:spcPts val="0"/>
              </a:spcBef>
              <a:buNone/>
            </a:pPr>
            <a:r>
              <a:t/>
            </a:r>
            <a:endParaRPr sz="1200"/>
          </a:p>
        </p:txBody>
      </p:sp>
      <p:sp>
        <p:nvSpPr>
          <p:cNvPr id="119" name="Shape 119"/>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GCA Goals/ Value we provide Students</a:t>
            </a:r>
          </a:p>
        </p:txBody>
      </p:sp>
      <p:sp>
        <p:nvSpPr>
          <p:cNvPr id="125" name="Shape 125"/>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 sz="1200"/>
              <a:t>The GCA was created in 2011 as a way of engaging with and giving back to the student game developer community.</a:t>
            </a:r>
          </a:p>
          <a:p>
            <a:pPr lvl="0" rtl="0">
              <a:lnSpc>
                <a:spcPct val="115000"/>
              </a:lnSpc>
              <a:spcBef>
                <a:spcPts val="0"/>
              </a:spcBef>
              <a:buClr>
                <a:schemeClr val="dk1"/>
              </a:buClr>
              <a:buFont typeface="Arial"/>
              <a:buNone/>
            </a:pPr>
            <a:r>
              <a:t/>
            </a:r>
            <a:endParaRPr sz="1200"/>
          </a:p>
          <a:p>
            <a:pPr lvl="0" rtl="0">
              <a:lnSpc>
                <a:spcPct val="115000"/>
              </a:lnSpc>
              <a:spcBef>
                <a:spcPts val="0"/>
              </a:spcBef>
              <a:buClr>
                <a:schemeClr val="dk1"/>
              </a:buClr>
              <a:buSzPct val="91666"/>
              <a:buFont typeface="Arial"/>
              <a:buNone/>
            </a:pPr>
            <a:r>
              <a:rPr b="1" lang="en" sz="1200"/>
              <a:t>GCA Value to students:</a:t>
            </a:r>
          </a:p>
          <a:p>
            <a:pPr indent="-228600" lvl="0" marL="457200" rtl="0">
              <a:lnSpc>
                <a:spcPct val="115000"/>
              </a:lnSpc>
              <a:spcBef>
                <a:spcPts val="0"/>
              </a:spcBef>
              <a:buSzPct val="100000"/>
            </a:pPr>
            <a:r>
              <a:rPr lang="en" sz="1200"/>
              <a:t>Give aspiring game developers the skills and experience required to design and develop a mobile game.</a:t>
            </a:r>
          </a:p>
          <a:p>
            <a:pPr indent="-228600" lvl="0" marL="457200" rtl="0">
              <a:lnSpc>
                <a:spcPct val="115000"/>
              </a:lnSpc>
              <a:spcBef>
                <a:spcPts val="0"/>
              </a:spcBef>
              <a:buSzPct val="100000"/>
            </a:pPr>
            <a:r>
              <a:rPr lang="en" sz="1200"/>
              <a:t> Provide students with an opportunity to gain valuable insights into the video game development industry.</a:t>
            </a:r>
          </a:p>
          <a:p>
            <a:pPr indent="-228600" lvl="0" marL="457200" rtl="0">
              <a:lnSpc>
                <a:spcPct val="115000"/>
              </a:lnSpc>
              <a:spcBef>
                <a:spcPts val="0"/>
              </a:spcBef>
              <a:buSzPct val="100000"/>
            </a:pPr>
            <a:r>
              <a:rPr lang="en" sz="1200"/>
              <a:t>Connect students with to professionals working in the video game industry </a:t>
            </a:r>
          </a:p>
          <a:p>
            <a:pPr lvl="0" rtl="0">
              <a:lnSpc>
                <a:spcPct val="115000"/>
              </a:lnSpc>
              <a:spcBef>
                <a:spcPts val="0"/>
              </a:spcBef>
              <a:buClr>
                <a:schemeClr val="dk1"/>
              </a:buClr>
              <a:buFont typeface="Arial"/>
              <a:buNone/>
            </a:pPr>
            <a:r>
              <a:t/>
            </a:r>
            <a:endParaRPr sz="1200"/>
          </a:p>
          <a:p>
            <a:pPr lvl="0" rtl="0">
              <a:lnSpc>
                <a:spcPct val="115000"/>
              </a:lnSpc>
              <a:spcBef>
                <a:spcPts val="0"/>
              </a:spcBef>
              <a:buClr>
                <a:schemeClr val="dk1"/>
              </a:buClr>
              <a:buSzPct val="91666"/>
              <a:buFont typeface="Arial"/>
              <a:buNone/>
            </a:pPr>
            <a:r>
              <a:rPr lang="en" sz="1200"/>
              <a:t>“We expect nothing less than the students to emerge from GCA3 with learning more about commercial software development than any other experience in their student careers,” - </a:t>
            </a:r>
            <a:r>
              <a:rPr i="1" lang="en" sz="1200"/>
              <a:t>Bill Marshall, Founder of the Toronto International Film Festival, and a member of the GCA3 judging panel</a:t>
            </a:r>
          </a:p>
          <a:p>
            <a:pPr>
              <a:spcBef>
                <a:spcPts val="0"/>
              </a:spcBef>
              <a:buNone/>
            </a:pPr>
            <a:r>
              <a:t/>
            </a:r>
            <a:endParaRPr sz="1200"/>
          </a:p>
        </p:txBody>
      </p:sp>
      <p:sp>
        <p:nvSpPr>
          <p:cNvPr id="126" name="Shape 126"/>
          <p:cNvSpPr txBox="1"/>
          <p:nvPr>
            <p:ph idx="12" type="sldNum"/>
          </p:nvPr>
        </p:nvSpPr>
        <p:spPr>
          <a:xfrm>
            <a:off x="8595291" y="-76190"/>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p:nvPr/>
        </p:nvSpPr>
        <p:spPr>
          <a:xfrm>
            <a:off x="0" y="-50"/>
            <a:ext cx="2652899" cy="149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32" name="Shape 132"/>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33" name="Shape 13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34" name="Shape 134"/>
          <p:cNvSpPr txBox="1"/>
          <p:nvPr>
            <p:ph idx="4294967295" type="title"/>
          </p:nvPr>
        </p:nvSpPr>
        <p:spPr>
          <a:xfrm>
            <a:off x="254850" y="274650"/>
            <a:ext cx="2143199" cy="1143299"/>
          </a:xfrm>
          <a:prstGeom prst="rect">
            <a:avLst/>
          </a:prstGeom>
          <a:noFill/>
          <a:ln>
            <a:noFill/>
          </a:ln>
        </p:spPr>
        <p:txBody>
          <a:bodyPr anchorCtr="0" anchor="b" bIns="91425" lIns="91425" rIns="91425" tIns="91425">
            <a:noAutofit/>
          </a:bodyPr>
          <a:lstStyle/>
          <a:p>
            <a:pPr lvl="0" rtl="0" algn="ctr">
              <a:spcBef>
                <a:spcPts val="0"/>
              </a:spcBef>
              <a:buNone/>
            </a:pPr>
            <a:r>
              <a:rPr lang="en">
                <a:solidFill>
                  <a:srgbClr val="19D1C3"/>
                </a:solidFill>
              </a:rPr>
              <a:t>Media</a:t>
            </a:r>
          </a:p>
        </p:txBody>
      </p:sp>
      <p:sp>
        <p:nvSpPr>
          <p:cNvPr id="135" name="Shape 135"/>
          <p:cNvSpPr txBox="1"/>
          <p:nvPr>
            <p:ph idx="4294967295" type="body"/>
          </p:nvPr>
        </p:nvSpPr>
        <p:spPr>
          <a:xfrm>
            <a:off x="178650" y="1446275"/>
            <a:ext cx="2143199" cy="12420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t>The GCA</a:t>
            </a:r>
            <a:r>
              <a:rPr baseline="30000" lang="en" sz="1200"/>
              <a:t>4</a:t>
            </a:r>
            <a:r>
              <a:rPr lang="en" sz="1200"/>
              <a:t> had a combined media reach of nearly 8 million and 600,000+ student reach.</a:t>
            </a:r>
          </a:p>
          <a:p>
            <a:pPr indent="457200" lvl="0" rtl="0" algn="ctr">
              <a:lnSpc>
                <a:spcPct val="131250"/>
              </a:lnSpc>
              <a:spcBef>
                <a:spcPts val="0"/>
              </a:spcBef>
              <a:spcAft>
                <a:spcPts val="1100"/>
              </a:spcAft>
              <a:buNone/>
            </a:pPr>
            <a:r>
              <a:t/>
            </a:r>
            <a:endParaRPr sz="1200"/>
          </a:p>
        </p:txBody>
      </p:sp>
      <p:pic>
        <p:nvPicPr>
          <p:cNvPr id="136" name="Shape 136"/>
          <p:cNvPicPr preferRelativeResize="0"/>
          <p:nvPr/>
        </p:nvPicPr>
        <p:blipFill rotWithShape="1">
          <a:blip r:embed="rId3">
            <a:alphaModFix/>
          </a:blip>
          <a:srcRect b="1826" l="15277" r="15277" t="-29"/>
          <a:stretch/>
        </p:blipFill>
        <p:spPr>
          <a:xfrm>
            <a:off x="2652950" y="0"/>
            <a:ext cx="6517725" cy="6857998"/>
          </a:xfrm>
          <a:prstGeom prst="rect">
            <a:avLst/>
          </a:prstGeom>
          <a:noFill/>
          <a:ln>
            <a:noFill/>
          </a:ln>
        </p:spPr>
      </p:pic>
      <p:pic>
        <p:nvPicPr>
          <p:cNvPr id="137" name="Shape 137"/>
          <p:cNvPicPr preferRelativeResize="0"/>
          <p:nvPr/>
        </p:nvPicPr>
        <p:blipFill>
          <a:blip r:embed="rId4">
            <a:alphaModFix/>
          </a:blip>
          <a:stretch>
            <a:fillRect/>
          </a:stretch>
        </p:blipFill>
        <p:spPr>
          <a:xfrm>
            <a:off x="254847" y="2840675"/>
            <a:ext cx="796574" cy="866199"/>
          </a:xfrm>
          <a:prstGeom prst="rect">
            <a:avLst/>
          </a:prstGeom>
          <a:noFill/>
          <a:ln>
            <a:noFill/>
          </a:ln>
        </p:spPr>
      </p:pic>
      <p:pic>
        <p:nvPicPr>
          <p:cNvPr id="138" name="Shape 138"/>
          <p:cNvPicPr preferRelativeResize="0"/>
          <p:nvPr/>
        </p:nvPicPr>
        <p:blipFill rotWithShape="1">
          <a:blip r:embed="rId5">
            <a:alphaModFix/>
          </a:blip>
          <a:srcRect b="0" l="28785" r="0" t="0"/>
          <a:stretch/>
        </p:blipFill>
        <p:spPr>
          <a:xfrm>
            <a:off x="1217935" y="3405580"/>
            <a:ext cx="1206425" cy="387200"/>
          </a:xfrm>
          <a:prstGeom prst="rect">
            <a:avLst/>
          </a:prstGeom>
          <a:noFill/>
          <a:ln>
            <a:noFill/>
          </a:ln>
        </p:spPr>
      </p:pic>
      <p:pic>
        <p:nvPicPr>
          <p:cNvPr id="139" name="Shape 139"/>
          <p:cNvPicPr preferRelativeResize="0"/>
          <p:nvPr/>
        </p:nvPicPr>
        <p:blipFill>
          <a:blip r:embed="rId6">
            <a:alphaModFix/>
          </a:blip>
          <a:stretch>
            <a:fillRect/>
          </a:stretch>
        </p:blipFill>
        <p:spPr>
          <a:xfrm>
            <a:off x="1159041" y="2900608"/>
            <a:ext cx="1148030" cy="441550"/>
          </a:xfrm>
          <a:prstGeom prst="rect">
            <a:avLst/>
          </a:prstGeom>
          <a:noFill/>
          <a:ln>
            <a:noFill/>
          </a:ln>
        </p:spPr>
      </p:pic>
      <p:pic>
        <p:nvPicPr>
          <p:cNvPr id="140" name="Shape 140"/>
          <p:cNvPicPr preferRelativeResize="0"/>
          <p:nvPr/>
        </p:nvPicPr>
        <p:blipFill rotWithShape="1">
          <a:blip r:embed="rId7">
            <a:alphaModFix/>
          </a:blip>
          <a:srcRect b="31111" l="0" r="0" t="30706"/>
          <a:stretch/>
        </p:blipFill>
        <p:spPr>
          <a:xfrm>
            <a:off x="1331912" y="3826062"/>
            <a:ext cx="967899" cy="243300"/>
          </a:xfrm>
          <a:prstGeom prst="rect">
            <a:avLst/>
          </a:prstGeom>
          <a:noFill/>
          <a:ln>
            <a:noFill/>
          </a:ln>
        </p:spPr>
      </p:pic>
      <p:pic>
        <p:nvPicPr>
          <p:cNvPr id="141" name="Shape 141"/>
          <p:cNvPicPr preferRelativeResize="0"/>
          <p:nvPr/>
        </p:nvPicPr>
        <p:blipFill rotWithShape="1">
          <a:blip r:embed="rId8">
            <a:alphaModFix/>
          </a:blip>
          <a:srcRect b="12903" l="26422" r="29125" t="13022"/>
          <a:stretch/>
        </p:blipFill>
        <p:spPr>
          <a:xfrm>
            <a:off x="305594" y="4604400"/>
            <a:ext cx="918800" cy="973650"/>
          </a:xfrm>
          <a:prstGeom prst="rect">
            <a:avLst/>
          </a:prstGeom>
          <a:noFill/>
          <a:ln>
            <a:noFill/>
          </a:ln>
        </p:spPr>
      </p:pic>
      <p:pic>
        <p:nvPicPr>
          <p:cNvPr id="142" name="Shape 142"/>
          <p:cNvPicPr preferRelativeResize="0"/>
          <p:nvPr/>
        </p:nvPicPr>
        <p:blipFill>
          <a:blip r:embed="rId9">
            <a:alphaModFix/>
          </a:blip>
          <a:stretch>
            <a:fillRect/>
          </a:stretch>
        </p:blipFill>
        <p:spPr>
          <a:xfrm>
            <a:off x="1471112" y="4713975"/>
            <a:ext cx="828675" cy="809625"/>
          </a:xfrm>
          <a:prstGeom prst="rect">
            <a:avLst/>
          </a:prstGeom>
          <a:noFill/>
          <a:ln>
            <a:noFill/>
          </a:ln>
        </p:spPr>
      </p:pic>
      <p:pic>
        <p:nvPicPr>
          <p:cNvPr id="143" name="Shape 143"/>
          <p:cNvPicPr preferRelativeResize="0"/>
          <p:nvPr/>
        </p:nvPicPr>
        <p:blipFill>
          <a:blip r:embed="rId10">
            <a:alphaModFix/>
          </a:blip>
          <a:stretch>
            <a:fillRect/>
          </a:stretch>
        </p:blipFill>
        <p:spPr>
          <a:xfrm>
            <a:off x="647036" y="6168228"/>
            <a:ext cx="1206425" cy="651746"/>
          </a:xfrm>
          <a:prstGeom prst="rect">
            <a:avLst/>
          </a:prstGeom>
          <a:noFill/>
          <a:ln>
            <a:noFill/>
          </a:ln>
        </p:spPr>
      </p:pic>
      <p:pic>
        <p:nvPicPr>
          <p:cNvPr id="144" name="Shape 144"/>
          <p:cNvPicPr preferRelativeResize="0"/>
          <p:nvPr/>
        </p:nvPicPr>
        <p:blipFill>
          <a:blip r:embed="rId11">
            <a:alphaModFix/>
          </a:blip>
          <a:stretch>
            <a:fillRect/>
          </a:stretch>
        </p:blipFill>
        <p:spPr>
          <a:xfrm>
            <a:off x="289876" y="4174424"/>
            <a:ext cx="2035572" cy="387200"/>
          </a:xfrm>
          <a:prstGeom prst="rect">
            <a:avLst/>
          </a:prstGeom>
          <a:noFill/>
          <a:ln>
            <a:noFill/>
          </a:ln>
        </p:spPr>
      </p:pic>
      <p:pic>
        <p:nvPicPr>
          <p:cNvPr id="145" name="Shape 145"/>
          <p:cNvPicPr preferRelativeResize="0"/>
          <p:nvPr/>
        </p:nvPicPr>
        <p:blipFill>
          <a:blip r:embed="rId12">
            <a:alphaModFix/>
          </a:blip>
          <a:stretch>
            <a:fillRect/>
          </a:stretch>
        </p:blipFill>
        <p:spPr>
          <a:xfrm>
            <a:off x="308675" y="5597625"/>
            <a:ext cx="2035574" cy="387200"/>
          </a:xfrm>
          <a:prstGeom prst="rect">
            <a:avLst/>
          </a:prstGeom>
          <a:noFill/>
          <a:ln>
            <a:noFill/>
          </a:ln>
        </p:spPr>
      </p:pic>
      <p:pic>
        <p:nvPicPr>
          <p:cNvPr id="146" name="Shape 146"/>
          <p:cNvPicPr preferRelativeResize="0"/>
          <p:nvPr/>
        </p:nvPicPr>
        <p:blipFill>
          <a:blip r:embed="rId13">
            <a:alphaModFix/>
          </a:blip>
          <a:stretch>
            <a:fillRect/>
          </a:stretch>
        </p:blipFill>
        <p:spPr>
          <a:xfrm>
            <a:off x="269933" y="3782485"/>
            <a:ext cx="918800" cy="355448"/>
          </a:xfrm>
          <a:prstGeom prst="rect">
            <a:avLst/>
          </a:prstGeom>
          <a:noFill/>
          <a:ln>
            <a:noFill/>
          </a:ln>
        </p:spPr>
      </p:pic>
      <p:sp>
        <p:nvSpPr>
          <p:cNvPr id="147" name="Shape 147"/>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48" name="Shape 148"/>
          <p:cNvPicPr preferRelativeResize="0"/>
          <p:nvPr/>
        </p:nvPicPr>
        <p:blipFill>
          <a:blip r:embed="rId14">
            <a:alphaModFix/>
          </a:blip>
          <a:stretch>
            <a:fillRect/>
          </a:stretch>
        </p:blipFill>
        <p:spPr>
          <a:xfrm>
            <a:off x="527037" y="6044522"/>
            <a:ext cx="1598828" cy="243299"/>
          </a:xfrm>
          <a:prstGeom prst="rect">
            <a:avLst/>
          </a:prstGeom>
          <a:noFill/>
          <a:ln>
            <a:noFill/>
          </a:ln>
        </p:spPr>
      </p:pic>
      <p:sp>
        <p:nvSpPr>
          <p:cNvPr id="149" name="Shape 149"/>
          <p:cNvSpPr txBox="1"/>
          <p:nvPr/>
        </p:nvSpPr>
        <p:spPr>
          <a:xfrm>
            <a:off x="4134850" y="6316575"/>
            <a:ext cx="4967099" cy="3090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19D1C3"/>
                </a:solidFill>
                <a:latin typeface="Montserrat"/>
                <a:ea typeface="Montserrat"/>
                <a:cs typeface="Montserrat"/>
                <a:sym typeface="Montserrat"/>
              </a:rPr>
              <a:t>GCA</a:t>
            </a:r>
            <a:r>
              <a:rPr baseline="30000" lang="en" sz="1100">
                <a:solidFill>
                  <a:srgbClr val="19D1C3"/>
                </a:solidFill>
                <a:latin typeface="Montserrat"/>
                <a:ea typeface="Montserrat"/>
                <a:cs typeface="Montserrat"/>
                <a:sym typeface="Montserrat"/>
              </a:rPr>
              <a:t>3</a:t>
            </a:r>
            <a:r>
              <a:rPr lang="en" sz="1000">
                <a:solidFill>
                  <a:srgbClr val="19D1C3"/>
                </a:solidFill>
                <a:latin typeface="Montserrat"/>
                <a:ea typeface="Montserrat"/>
                <a:cs typeface="Montserrat"/>
                <a:sym typeface="Montserrat"/>
              </a:rPr>
              <a:t> Hackathon Participant </a:t>
            </a:r>
          </a:p>
          <a:p>
            <a:pPr lvl="0" rtl="0" algn="r">
              <a:spcBef>
                <a:spcPts val="0"/>
              </a:spcBef>
              <a:buNone/>
            </a:pPr>
            <a:r>
              <a:rPr i="1" lang="en" sz="1000">
                <a:solidFill>
                  <a:srgbClr val="FFFFFF"/>
                </a:solidFill>
                <a:latin typeface="Montserrat"/>
                <a:ea typeface="Montserrat"/>
                <a:cs typeface="Montserrat"/>
                <a:sym typeface="Montserrat"/>
              </a:rPr>
              <a:t>January 2014, GCA</a:t>
            </a:r>
            <a:r>
              <a:rPr baseline="30000" lang="en" sz="1100">
                <a:solidFill>
                  <a:srgbClr val="FFFFFF"/>
                </a:solidFill>
                <a:latin typeface="Montserrat"/>
                <a:ea typeface="Montserrat"/>
                <a:cs typeface="Montserrat"/>
                <a:sym typeface="Montserrat"/>
              </a:rPr>
              <a:t>3</a:t>
            </a:r>
            <a:r>
              <a:rPr lang="en" sz="1000">
                <a:solidFill>
                  <a:srgbClr val="FFFFFF"/>
                </a:solidFill>
                <a:latin typeface="Montserrat"/>
                <a:ea typeface="Montserrat"/>
                <a:cs typeface="Montserrat"/>
                <a:sym typeface="Montserrat"/>
              </a:rPr>
              <a:t> </a:t>
            </a:r>
            <a:r>
              <a:rPr i="1" lang="en" sz="1000">
                <a:solidFill>
                  <a:srgbClr val="FFFFFF"/>
                </a:solidFill>
                <a:latin typeface="Montserrat"/>
                <a:ea typeface="Montserrat"/>
                <a:cs typeface="Montserrat"/>
                <a:sym typeface="Montserrat"/>
              </a:rPr>
              <a:t>Ryerson DMZ HUB, Toronto</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GCA5 </a:t>
            </a:r>
          </a:p>
        </p:txBody>
      </p:sp>
      <p:sp>
        <p:nvSpPr>
          <p:cNvPr id="155" name="Shape 155"/>
          <p:cNvSpPr txBox="1"/>
          <p:nvPr>
            <p:ph idx="1" type="body"/>
          </p:nvPr>
        </p:nvSpPr>
        <p:spPr>
          <a:xfrm>
            <a:off x="457200" y="1888275"/>
            <a:ext cx="8229600" cy="40743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WHEN</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November 6th - 8th, 2015</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PARTICIPATION FORECAST</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20 School HUBs</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500+ game makers</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135+ teams</a:t>
            </a:r>
          </a:p>
          <a:p>
            <a:pPr lvl="0" rtl="0">
              <a:lnSpc>
                <a:spcPct val="115000"/>
              </a:lnSpc>
              <a:spcBef>
                <a:spcPts val="0"/>
              </a:spcBef>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ESTIMATED GAMES SUBMITTED</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130+ games</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BUZZ</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Targeted media coverage in every province across Canada, and live television coverage from every campus newspaper. Built in custom branding experiences at top 10 HUBS</a:t>
            </a:r>
          </a:p>
          <a:p>
            <a:pPr indent="0" lvl="0" marL="0" rtl="0">
              <a:spcBef>
                <a:spcPts val="0"/>
              </a:spcBef>
              <a:buNone/>
            </a:pPr>
            <a:r>
              <a:t/>
            </a:r>
            <a:endParaRPr sz="1800">
              <a:solidFill>
                <a:srgbClr val="434343"/>
              </a:solidFill>
              <a:latin typeface="Montserrat"/>
              <a:ea typeface="Montserrat"/>
              <a:cs typeface="Montserrat"/>
              <a:sym typeface="Montserrat"/>
            </a:endParaRPr>
          </a:p>
        </p:txBody>
      </p:sp>
      <p:pic>
        <p:nvPicPr>
          <p:cNvPr id="156" name="Shape 156"/>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57" name="Shape 157"/>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58" name="Shape 158"/>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Event Details</a:t>
            </a:r>
          </a:p>
        </p:txBody>
      </p:sp>
      <p:sp>
        <p:nvSpPr>
          <p:cNvPr id="159" name="Shape 15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60" name="Shape 160"/>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6" name="Shape 166"/>
          <p:cNvSpPr txBox="1"/>
          <p:nvPr>
            <p:ph idx="1" type="body"/>
          </p:nvPr>
        </p:nvSpPr>
        <p:spPr>
          <a:xfrm>
            <a:off x="860850" y="876147"/>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“We expect nothing less than the students to emerge from GCA3 with learning more about commercial software development than any other experience in their student careers,”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pic>
        <p:nvPicPr>
          <p:cNvPr id="167" name="Shape 167"/>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68" name="Shape 16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69" name="Shape 16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70" name="Shape 170"/>
          <p:cNvSpPr/>
          <p:nvPr/>
        </p:nvSpPr>
        <p:spPr>
          <a:xfrm>
            <a:off x="5353393" y="900642"/>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71" name="Shape 171"/>
          <p:cNvSpPr txBox="1"/>
          <p:nvPr>
            <p:ph idx="2" type="body"/>
          </p:nvPr>
        </p:nvSpPr>
        <p:spPr>
          <a:xfrm>
            <a:off x="5711058" y="1775863"/>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Bill Marshall</a:t>
            </a:r>
          </a:p>
        </p:txBody>
      </p:sp>
      <p:sp>
        <p:nvSpPr>
          <p:cNvPr id="172" name="Shape 172"/>
          <p:cNvSpPr txBox="1"/>
          <p:nvPr>
            <p:ph idx="3" type="body"/>
          </p:nvPr>
        </p:nvSpPr>
        <p:spPr>
          <a:xfrm>
            <a:off x="5665246" y="2166282"/>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solidFill>
                  <a:srgbClr val="434343"/>
                </a:solidFill>
                <a:latin typeface="Montserrat"/>
                <a:ea typeface="Montserrat"/>
                <a:cs typeface="Montserrat"/>
                <a:sym typeface="Montserrat"/>
              </a:rPr>
              <a:t>Founder of the Toronto International Film Festival, and a member of the GCA3 judging panel</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sp>
        <p:nvSpPr>
          <p:cNvPr id="173" name="Shape 173"/>
          <p:cNvSpPr txBox="1"/>
          <p:nvPr>
            <p:ph idx="4" type="body"/>
          </p:nvPr>
        </p:nvSpPr>
        <p:spPr>
          <a:xfrm>
            <a:off x="990863" y="3906539"/>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 ”It’s great to see the young Canadian talent we have… the innovation, thinking outside the box… for me, this is a real passion."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sp>
        <p:nvSpPr>
          <p:cNvPr id="174" name="Shape 174"/>
          <p:cNvSpPr/>
          <p:nvPr/>
        </p:nvSpPr>
        <p:spPr>
          <a:xfrm>
            <a:off x="5483407" y="3931033"/>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75" name="Shape 175"/>
          <p:cNvSpPr txBox="1"/>
          <p:nvPr>
            <p:ph idx="5" type="body"/>
          </p:nvPr>
        </p:nvSpPr>
        <p:spPr>
          <a:xfrm>
            <a:off x="5841071" y="4882454"/>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Tony Clement</a:t>
            </a:r>
          </a:p>
        </p:txBody>
      </p:sp>
      <p:sp>
        <p:nvSpPr>
          <p:cNvPr id="176" name="Shape 176"/>
          <p:cNvSpPr txBox="1"/>
          <p:nvPr>
            <p:ph idx="6" type="body"/>
          </p:nvPr>
        </p:nvSpPr>
        <p:spPr>
          <a:xfrm>
            <a:off x="5795260" y="5196674"/>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T</a:t>
            </a:r>
            <a:r>
              <a:rPr lang="en" sz="1200">
                <a:solidFill>
                  <a:srgbClr val="434343"/>
                </a:solidFill>
                <a:latin typeface="Montserrat"/>
                <a:ea typeface="Montserrat"/>
                <a:cs typeface="Montserrat"/>
                <a:sym typeface="Montserrat"/>
              </a:rPr>
              <a:t>he Hon. Tony Clement, President of Treasury Board of Canada and a member of the GCA4 judging panel </a:t>
            </a:r>
          </a:p>
          <a:p>
            <a:pPr lvl="0" rtl="0" algn="ctr">
              <a:lnSpc>
                <a:spcPct val="115000"/>
              </a:lnSpc>
              <a:spcBef>
                <a:spcPts val="0"/>
              </a:spcBef>
              <a:buClr>
                <a:schemeClr val="dk1"/>
              </a:buClr>
              <a:buFont typeface="Arial"/>
              <a:buNone/>
            </a:pPr>
            <a:r>
              <a:t/>
            </a:r>
            <a:endParaRPr sz="1200">
              <a:solidFill>
                <a:srgbClr val="434343"/>
              </a:solidFill>
              <a:latin typeface="Montserrat"/>
              <a:ea typeface="Montserrat"/>
              <a:cs typeface="Montserrat"/>
              <a:sym typeface="Montserrat"/>
            </a:endParaRP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pic>
        <p:nvPicPr>
          <p:cNvPr id="177" name="Shape 177"/>
          <p:cNvPicPr preferRelativeResize="0"/>
          <p:nvPr/>
        </p:nvPicPr>
        <p:blipFill>
          <a:blip r:embed="rId4">
            <a:alphaModFix/>
          </a:blip>
          <a:stretch>
            <a:fillRect/>
          </a:stretch>
        </p:blipFill>
        <p:spPr>
          <a:xfrm>
            <a:off x="5841074" y="145449"/>
            <a:ext cx="1723002" cy="1722975"/>
          </a:xfrm>
          <a:prstGeom prst="rect">
            <a:avLst/>
          </a:prstGeom>
          <a:noFill/>
          <a:ln>
            <a:noFill/>
          </a:ln>
        </p:spPr>
      </p:pic>
      <p:pic>
        <p:nvPicPr>
          <p:cNvPr id="178" name="Shape 178"/>
          <p:cNvPicPr preferRelativeResize="0"/>
          <p:nvPr/>
        </p:nvPicPr>
        <p:blipFill>
          <a:blip r:embed="rId5">
            <a:alphaModFix/>
          </a:blip>
          <a:stretch>
            <a:fillRect/>
          </a:stretch>
        </p:blipFill>
        <p:spPr>
          <a:xfrm>
            <a:off x="5925371" y="3194423"/>
            <a:ext cx="1782280" cy="1782301"/>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0" y="274650"/>
            <a:ext cx="91440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WHAT VALUE DOES THE GCA OFFER </a:t>
            </a:r>
          </a:p>
        </p:txBody>
      </p:sp>
      <p:sp>
        <p:nvSpPr>
          <p:cNvPr id="184" name="Shape 184"/>
          <p:cNvSpPr txBox="1"/>
          <p:nvPr>
            <p:ph idx="1" type="body"/>
          </p:nvPr>
        </p:nvSpPr>
        <p:spPr>
          <a:xfrm>
            <a:off x="457200" y="1888275"/>
            <a:ext cx="8229600" cy="40743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connect your brand directly with the 18-25 year old university and college student demographic.</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base the GCA5 theme around your brand which would result in games being built around your brand, or with your brand's elements </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empower your brand to tap into a new community and expand and strengthen your existing community.</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get the student demographic to engage with your brand and products </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provide an opportunity to recruit from this young technically talented group of future graduates</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800">
              <a:solidFill>
                <a:srgbClr val="434343"/>
              </a:solidFill>
              <a:latin typeface="Montserrat"/>
              <a:ea typeface="Montserrat"/>
              <a:cs typeface="Montserrat"/>
              <a:sym typeface="Montserrat"/>
            </a:endParaRPr>
          </a:p>
        </p:txBody>
      </p:sp>
      <p:pic>
        <p:nvPicPr>
          <p:cNvPr id="185" name="Shape 185"/>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86" name="Shape 186"/>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87" name="Shape 187"/>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XX</a:t>
            </a:r>
          </a:p>
        </p:txBody>
      </p:sp>
      <p:sp>
        <p:nvSpPr>
          <p:cNvPr id="188" name="Shape 18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89" name="Shape 18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